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handoutMasterIdLst>
    <p:handoutMasterId r:id="rId44"/>
  </p:handoutMasterIdLst>
  <p:sldIdLst>
    <p:sldId id="256" r:id="rId2"/>
    <p:sldId id="257" r:id="rId3"/>
    <p:sldId id="258" r:id="rId4"/>
    <p:sldId id="259" r:id="rId5"/>
    <p:sldId id="260" r:id="rId6"/>
    <p:sldId id="283" r:id="rId7"/>
    <p:sldId id="261" r:id="rId8"/>
    <p:sldId id="262" r:id="rId9"/>
    <p:sldId id="264" r:id="rId10"/>
    <p:sldId id="265" r:id="rId11"/>
    <p:sldId id="285" r:id="rId12"/>
    <p:sldId id="284" r:id="rId13"/>
    <p:sldId id="266" r:id="rId14"/>
    <p:sldId id="295" r:id="rId15"/>
    <p:sldId id="296" r:id="rId16"/>
    <p:sldId id="267" r:id="rId17"/>
    <p:sldId id="299" r:id="rId18"/>
    <p:sldId id="280" r:id="rId19"/>
    <p:sldId id="281" r:id="rId20"/>
    <p:sldId id="282" r:id="rId21"/>
    <p:sldId id="292" r:id="rId22"/>
    <p:sldId id="268" r:id="rId23"/>
    <p:sldId id="293" r:id="rId24"/>
    <p:sldId id="291" r:id="rId25"/>
    <p:sldId id="297" r:id="rId26"/>
    <p:sldId id="298" r:id="rId27"/>
    <p:sldId id="270" r:id="rId28"/>
    <p:sldId id="294" r:id="rId29"/>
    <p:sldId id="290" r:id="rId30"/>
    <p:sldId id="271" r:id="rId31"/>
    <p:sldId id="288" r:id="rId32"/>
    <p:sldId id="273" r:id="rId33"/>
    <p:sldId id="274" r:id="rId34"/>
    <p:sldId id="287" r:id="rId35"/>
    <p:sldId id="272" r:id="rId36"/>
    <p:sldId id="277" r:id="rId37"/>
    <p:sldId id="275" r:id="rId38"/>
    <p:sldId id="276" r:id="rId39"/>
    <p:sldId id="286" r:id="rId40"/>
    <p:sldId id="278" r:id="rId41"/>
    <p:sldId id="289" r:id="rId42"/>
    <p:sldId id="279" r:id="rId43"/>
  </p:sldIdLst>
  <p:sldSz cx="12192000" cy="6858000"/>
  <p:notesSz cx="6681788" cy="9817100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50" autoAdjust="0"/>
    <p:restoredTop sz="98560" autoAdjust="0"/>
  </p:normalViewPr>
  <p:slideViewPr>
    <p:cSldViewPr>
      <p:cViewPr varScale="1">
        <p:scale>
          <a:sx n="57" d="100"/>
          <a:sy n="57" d="100"/>
        </p:scale>
        <p:origin x="77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575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54" tIns="47677" rIns="95354" bIns="47677" numCol="1" anchor="t" anchorCtr="0" compatLnSpc="1">
            <a:prstTxWarp prst="textNoShape">
              <a:avLst/>
            </a:prstTxWarp>
          </a:bodyPr>
          <a:lstStyle>
            <a:lvl1pPr algn="l" defTabSz="9540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54438" y="0"/>
            <a:ext cx="2938462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54" tIns="47677" rIns="95354" bIns="47677" numCol="1" anchor="t" anchorCtr="0" compatLnSpc="1">
            <a:prstTxWarp prst="textNoShape">
              <a:avLst/>
            </a:prstTxWarp>
          </a:bodyPr>
          <a:lstStyle>
            <a:lvl1pPr algn="r" defTabSz="9540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88463"/>
            <a:ext cx="28575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54" tIns="47677" rIns="95354" bIns="47677" numCol="1" anchor="b" anchorCtr="0" compatLnSpc="1">
            <a:prstTxWarp prst="textNoShape">
              <a:avLst/>
            </a:prstTxWarp>
          </a:bodyPr>
          <a:lstStyle>
            <a:lvl1pPr algn="l" defTabSz="954088">
              <a:defRPr sz="1300"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54438" y="9288463"/>
            <a:ext cx="2938462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354" tIns="47677" rIns="95354" bIns="47677" numCol="1" anchor="b" anchorCtr="0" compatLnSpc="1">
            <a:prstTxWarp prst="textNoShape">
              <a:avLst/>
            </a:prstTxWarp>
          </a:bodyPr>
          <a:lstStyle>
            <a:lvl1pPr algn="r" defTabSz="954088">
              <a:defRPr sz="1300"/>
            </a:lvl1pPr>
          </a:lstStyle>
          <a:p>
            <a:fld id="{45ED4B63-AA1C-483D-9D7A-113838644F8A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1151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38750"/>
            <a:ext cx="121920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040"/>
          <p:cNvSpPr txBox="1">
            <a:spLocks noChangeArrowheads="1"/>
          </p:cNvSpPr>
          <p:nvPr/>
        </p:nvSpPr>
        <p:spPr bwMode="auto">
          <a:xfrm>
            <a:off x="143933" y="6629400"/>
            <a:ext cx="138691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GB" altLang="en-US" sz="800" b="1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© </a:t>
            </a:r>
            <a:r>
              <a:rPr lang="en-GB" altLang="en-US" sz="800" dirty="0" smtClean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UKRI </a:t>
            </a:r>
            <a:r>
              <a:rPr lang="en-GB" altLang="en-US" sz="800" dirty="0">
                <a:solidFill>
                  <a:schemeClr val="bg1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All rights reserved</a:t>
            </a:r>
            <a:endParaRPr lang="en-GB" altLang="en-US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3314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0" y="1998663"/>
            <a:ext cx="12192000" cy="1143000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13315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0" y="3746500"/>
            <a:ext cx="12192000" cy="7620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9454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196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401051" y="260350"/>
            <a:ext cx="24003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0151" y="260350"/>
            <a:ext cx="69977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42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01348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1030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0151" y="2133600"/>
            <a:ext cx="4555067" cy="3384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58417" y="2133600"/>
            <a:ext cx="4555067" cy="3384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1460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2779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726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439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3652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383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00151" y="260350"/>
            <a:ext cx="9601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0151" y="2133600"/>
            <a:ext cx="9313333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smtClean="0"/>
              <a:t>first level</a:t>
            </a:r>
          </a:p>
          <a:p>
            <a:pPr lvl="1"/>
            <a:r>
              <a:rPr lang="en-GB" altLang="en-US" smtClean="0"/>
              <a:t>second level</a:t>
            </a:r>
          </a:p>
          <a:p>
            <a:pPr lvl="2"/>
            <a:r>
              <a:rPr lang="en-GB" altLang="en-US" smtClean="0"/>
              <a:t>third level</a:t>
            </a:r>
          </a:p>
          <a:p>
            <a:pPr lvl="3"/>
            <a:r>
              <a:rPr lang="en-GB" altLang="en-US" smtClean="0"/>
              <a:t>fourth level</a:t>
            </a:r>
          </a:p>
          <a:p>
            <a:pPr lvl="4"/>
            <a:r>
              <a:rPr lang="en-GB" altLang="en-US" smtClean="0"/>
              <a:t>fifth level</a:t>
            </a:r>
          </a:p>
        </p:txBody>
      </p:sp>
      <p:sp>
        <p:nvSpPr>
          <p:cNvPr id="1028" name="Text Box 29"/>
          <p:cNvSpPr txBox="1">
            <a:spLocks noChangeArrowheads="1"/>
          </p:cNvSpPr>
          <p:nvPr/>
        </p:nvSpPr>
        <p:spPr bwMode="auto">
          <a:xfrm>
            <a:off x="399801" y="6513513"/>
            <a:ext cx="138691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GB" altLang="en-US" sz="800" b="1" dirty="0">
                <a:latin typeface="Arial" panose="020B0604020202020204" pitchFamily="34" charset="0"/>
              </a:rPr>
              <a:t>© </a:t>
            </a:r>
            <a:r>
              <a:rPr lang="en-GB" altLang="en-US" sz="800" dirty="0" smtClean="0">
                <a:latin typeface="Arial" panose="020B0604020202020204" pitchFamily="34" charset="0"/>
              </a:rPr>
              <a:t>UKRI </a:t>
            </a:r>
            <a:r>
              <a:rPr lang="en-GB" altLang="en-US" sz="800" dirty="0">
                <a:latin typeface="Arial" panose="020B0604020202020204" pitchFamily="34" charset="0"/>
              </a:rPr>
              <a:t>All rights reserved</a:t>
            </a:r>
          </a:p>
        </p:txBody>
      </p:sp>
      <p:pic>
        <p:nvPicPr>
          <p:cNvPr id="1029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3533" y="4173676"/>
            <a:ext cx="3818467" cy="26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35" descr="bgsklrwo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084" y="6251576"/>
            <a:ext cx="70908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SzPct val="130000"/>
        <a:buChar char="•"/>
        <a:defRPr sz="2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data.bgs.ac.uk/id/Lexicon/RockUnit/CA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-Deepdive-Infrastructure/blackstack" TargetMode="External"/><Relationship Id="rId2" Type="http://schemas.openxmlformats.org/officeDocument/2006/relationships/hyperlink" Target="https://geodeepdive.org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1773238"/>
            <a:ext cx="9144000" cy="1143000"/>
          </a:xfrm>
        </p:spPr>
        <p:txBody>
          <a:bodyPr/>
          <a:lstStyle/>
          <a:p>
            <a:r>
              <a:rPr lang="en-US" altLang="en-US" sz="4000" dirty="0" err="1"/>
              <a:t>Geosemantics</a:t>
            </a:r>
            <a:r>
              <a:rPr lang="en-US" altLang="en-US" sz="4000" dirty="0"/>
              <a:t>:</a:t>
            </a:r>
            <a:r>
              <a:rPr lang="en-US" altLang="en-US" sz="3200" dirty="0"/>
              <a:t/>
            </a:r>
            <a:br>
              <a:rPr lang="en-US" altLang="en-US" sz="3200" dirty="0"/>
            </a:br>
            <a:r>
              <a:rPr lang="en-US" altLang="en-US" sz="3200" dirty="0"/>
              <a:t>Text Mining and Linked Data</a:t>
            </a:r>
            <a:br>
              <a:rPr lang="en-US" altLang="en-US" sz="3200" dirty="0"/>
            </a:br>
            <a:r>
              <a:rPr lang="en-US" altLang="en-US" sz="3200" dirty="0"/>
              <a:t>at the British Geological Survey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en-US" sz="2000" dirty="0"/>
          </a:p>
          <a:p>
            <a:r>
              <a:rPr lang="en-US" altLang="en-US" sz="2000" i="1" dirty="0"/>
              <a:t>Jo Walsh – Senior Software Engineer, British Geological Survey</a:t>
            </a:r>
          </a:p>
          <a:p>
            <a:r>
              <a:rPr lang="en-US" altLang="en-US" sz="2000" i="1" dirty="0"/>
              <a:t>jowalsh@bgs.ac.uk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71" y="1268760"/>
            <a:ext cx="4752527" cy="511686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569" y="260350"/>
            <a:ext cx="7417445" cy="1143000"/>
          </a:xfrm>
        </p:spPr>
        <p:txBody>
          <a:bodyPr/>
          <a:lstStyle/>
          <a:p>
            <a:r>
              <a:rPr lang="en-GB" dirty="0" err="1" smtClean="0"/>
              <a:t>CoreNLP</a:t>
            </a:r>
            <a:r>
              <a:rPr lang="en-GB" dirty="0" smtClean="0"/>
              <a:t> training data - sample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7653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568" y="476672"/>
            <a:ext cx="8280920" cy="1143000"/>
          </a:xfrm>
        </p:spPr>
        <p:txBody>
          <a:bodyPr/>
          <a:lstStyle/>
          <a:p>
            <a:r>
              <a:rPr lang="en-GB" sz="3600" dirty="0"/>
              <a:t>Train NER model with </a:t>
            </a:r>
            <a:r>
              <a:rPr lang="en-GB" sz="3600" dirty="0" err="1"/>
              <a:t>CRFClassifier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java -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stanford-ner.jar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edu.stanford.nlp.ie.crf.CRFClassifier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-prop bgs.3class.geo.prop</a:t>
            </a:r>
          </a:p>
          <a:p>
            <a:pPr marL="0" indent="0">
              <a:buNone/>
            </a:pPr>
            <a:endParaRPr lang="en-GB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chemeClr val="accent6">
                    <a:lumMod val="75000"/>
                  </a:schemeClr>
                </a:solidFill>
                <a:cs typeface="Courier New" panose="02070309020205020404" pitchFamily="49" charset="0"/>
              </a:rPr>
              <a:t>https://nlp.stanford.edu/software/crf-faq.shtml</a:t>
            </a:r>
          </a:p>
        </p:txBody>
      </p:sp>
    </p:spTree>
    <p:extLst>
      <p:ext uri="{BB962C8B-B14F-4D97-AF65-F5344CB8AC3E}">
        <p14:creationId xmlns:p14="http://schemas.microsoft.com/office/powerpoint/2010/main" val="2220767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Custom NER for </a:t>
            </a:r>
            <a:r>
              <a:rPr lang="en-GB" dirty="0" err="1" smtClean="0"/>
              <a:t>CoreNLP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13" y="1268760"/>
            <a:ext cx="7730257" cy="3889350"/>
          </a:xfrm>
        </p:spPr>
      </p:pic>
      <p:sp>
        <p:nvSpPr>
          <p:cNvPr id="5" name="TextBox 4"/>
          <p:cNvSpPr txBox="1"/>
          <p:nvPr/>
        </p:nvSpPr>
        <p:spPr>
          <a:xfrm>
            <a:off x="2210613" y="5589241"/>
            <a:ext cx="7411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Named entities recognised with custom model added</a:t>
            </a:r>
            <a:endParaRPr lang="en-GB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791744" y="3861048"/>
            <a:ext cx="2160240" cy="432048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24114" y="4653137"/>
            <a:ext cx="1439639" cy="504515"/>
          </a:xfrm>
          <a:prstGeom prst="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GB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792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Adding additional vocabularies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Given enough labelled examples, train a Named Entity Recognition model with a different vocabulary</a:t>
            </a:r>
          </a:p>
          <a:p>
            <a:r>
              <a:rPr lang="en-GB" dirty="0" smtClean="0"/>
              <a:t>We had a few BIOZONEs in our training data but too few examples for the classifier to learn from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65282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9576" y="332656"/>
            <a:ext cx="7200900" cy="1143000"/>
          </a:xfrm>
        </p:spPr>
        <p:txBody>
          <a:bodyPr/>
          <a:lstStyle/>
          <a:p>
            <a:r>
              <a:rPr lang="en-GB" sz="2800" dirty="0"/>
              <a:t>Rule-based approach using parts of speech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0" y="1475656"/>
            <a:ext cx="7155528" cy="4032448"/>
          </a:xfrm>
        </p:spPr>
      </p:pic>
      <p:sp>
        <p:nvSpPr>
          <p:cNvPr id="5" name="TextBox 4"/>
          <p:cNvSpPr txBox="1"/>
          <p:nvPr/>
        </p:nvSpPr>
        <p:spPr>
          <a:xfrm>
            <a:off x="4223793" y="3645025"/>
            <a:ext cx="1897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latin typeface="+mj-lt"/>
              </a:rPr>
              <a:t>TokenRegex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907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552" y="260350"/>
            <a:ext cx="7200900" cy="1143000"/>
          </a:xfrm>
        </p:spPr>
        <p:txBody>
          <a:bodyPr/>
          <a:lstStyle/>
          <a:p>
            <a:r>
              <a:rPr lang="en-GB" sz="3200" dirty="0"/>
              <a:t>Or use manually extracted entities to recreate labelled sentences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1556792"/>
            <a:ext cx="7697968" cy="3889350"/>
          </a:xfrm>
        </p:spPr>
      </p:pic>
    </p:spTree>
    <p:extLst>
      <p:ext uri="{BB962C8B-B14F-4D97-AF65-F5344CB8AC3E}">
        <p14:creationId xmlns:p14="http://schemas.microsoft.com/office/powerpoint/2010/main" val="4120526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Alternatives to </a:t>
            </a:r>
            <a:r>
              <a:rPr lang="en-GB" dirty="0" err="1" smtClean="0"/>
              <a:t>CoreNLP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600" dirty="0"/>
              <a:t>spacy.io </a:t>
            </a:r>
            <a:r>
              <a:rPr lang="en-GB" sz="2400" dirty="0"/>
              <a:t>is a python-based toolkit for Natural Language Processing</a:t>
            </a:r>
          </a:p>
          <a:p>
            <a:r>
              <a:rPr lang="en-GB" sz="2400" dirty="0"/>
              <a:t>Nicer for integration with other python tools for machine learning and scientific computing</a:t>
            </a:r>
          </a:p>
          <a:p>
            <a:r>
              <a:rPr lang="en-GB" sz="2400" dirty="0"/>
              <a:t>We tried re-training </a:t>
            </a:r>
            <a:r>
              <a:rPr lang="en-GB" sz="2400" dirty="0" err="1"/>
              <a:t>spacy’s</a:t>
            </a:r>
            <a:r>
              <a:rPr lang="en-GB" sz="2400" dirty="0"/>
              <a:t> NER with BGS data but couldn’t get it to the same result quality</a:t>
            </a:r>
          </a:p>
          <a:p>
            <a:r>
              <a:rPr lang="en-GB" sz="2400" dirty="0"/>
              <a:t>USGS have used spacy to recognise dams and rivers in their dam removal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304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Alternatives to </a:t>
            </a:r>
            <a:r>
              <a:rPr lang="en-GB" dirty="0" err="1" smtClean="0"/>
              <a:t>CoreNLP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00" y="1411571"/>
            <a:ext cx="9313333" cy="3384550"/>
          </a:xfrm>
        </p:spPr>
        <p:txBody>
          <a:bodyPr/>
          <a:lstStyle/>
          <a:p>
            <a:r>
              <a:rPr lang="en-GB" sz="2400" dirty="0" smtClean="0"/>
              <a:t>Edinburgh </a:t>
            </a:r>
            <a:r>
              <a:rPr lang="en-GB" sz="2400" dirty="0" err="1" smtClean="0"/>
              <a:t>Geoparser</a:t>
            </a:r>
            <a:r>
              <a:rPr lang="en-GB" sz="2400" dirty="0" smtClean="0"/>
              <a:t> </a:t>
            </a:r>
            <a:r>
              <a:rPr lang="en-GB" dirty="0" smtClean="0"/>
              <a:t>from Language Technology Group, School of Informatics, University of Edinburgh</a:t>
            </a:r>
          </a:p>
          <a:p>
            <a:r>
              <a:rPr lang="en-GB" dirty="0" smtClean="0"/>
              <a:t>Uses a rule-based approach rather than a statistical model </a:t>
            </a:r>
          </a:p>
          <a:p>
            <a:r>
              <a:rPr lang="en-GB" dirty="0" smtClean="0"/>
              <a:t>We used its “</a:t>
            </a:r>
            <a:r>
              <a:rPr lang="en-GB" dirty="0" err="1" smtClean="0"/>
              <a:t>georesolution</a:t>
            </a:r>
            <a:r>
              <a:rPr lang="en-GB" dirty="0" smtClean="0"/>
              <a:t>” phase to find coordinates for locations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3150957"/>
            <a:ext cx="5962931" cy="32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0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384" y="126141"/>
            <a:ext cx="10512473" cy="1143000"/>
          </a:xfrm>
        </p:spPr>
        <p:txBody>
          <a:bodyPr/>
          <a:lstStyle/>
          <a:p>
            <a:r>
              <a:rPr lang="en-GB" dirty="0" smtClean="0"/>
              <a:t>Image captions derived from sheet memoirs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484784"/>
            <a:ext cx="5542938" cy="4574718"/>
          </a:xfrm>
        </p:spPr>
      </p:pic>
    </p:spTree>
    <p:extLst>
      <p:ext uri="{BB962C8B-B14F-4D97-AF65-F5344CB8AC3E}">
        <p14:creationId xmlns:p14="http://schemas.microsoft.com/office/powerpoint/2010/main" val="379583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Entities found with </a:t>
            </a:r>
            <a:r>
              <a:rPr lang="en-GB" dirty="0" err="1" smtClean="0"/>
              <a:t>CoreNLP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3" y="1124744"/>
            <a:ext cx="6337670" cy="4727652"/>
          </a:xfrm>
        </p:spPr>
      </p:pic>
    </p:spTree>
    <p:extLst>
      <p:ext uri="{BB962C8B-B14F-4D97-AF65-F5344CB8AC3E}">
        <p14:creationId xmlns:p14="http://schemas.microsoft.com/office/powerpoint/2010/main" val="24862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British Geological Survey (BGS)	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3210" y="1668696"/>
            <a:ext cx="3743895" cy="417572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British Survey can claim to be the oldest such undertaking to have functioned continuously since its inception in May 1832 and formal establishment on 11 July 1835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1700809"/>
            <a:ext cx="3425750" cy="4162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70220" y="5986155"/>
            <a:ext cx="313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200" i="1" dirty="0">
                <a:latin typeface="+mj-lt"/>
              </a:rPr>
              <a:t>Sir Henry Thomas De la </a:t>
            </a:r>
            <a:r>
              <a:rPr lang="en-GB" sz="1200" i="1" dirty="0" err="1">
                <a:latin typeface="+mj-lt"/>
              </a:rPr>
              <a:t>Beche</a:t>
            </a:r>
            <a:r>
              <a:rPr lang="en-GB" sz="1200" i="1" dirty="0">
                <a:latin typeface="+mj-lt"/>
              </a:rPr>
              <a:t>, by William </a:t>
            </a:r>
            <a:r>
              <a:rPr lang="en-GB" sz="1200" i="1" dirty="0" err="1">
                <a:latin typeface="+mj-lt"/>
              </a:rPr>
              <a:t>Brockedon</a:t>
            </a:r>
            <a:r>
              <a:rPr lang="en-GB" sz="1200" i="1" dirty="0">
                <a:latin typeface="+mj-lt"/>
              </a:rPr>
              <a:t>, 1842 (© National Portrait Gallery, London).</a:t>
            </a:r>
          </a:p>
        </p:txBody>
      </p:sp>
    </p:spTree>
    <p:extLst>
      <p:ext uri="{BB962C8B-B14F-4D97-AF65-F5344CB8AC3E}">
        <p14:creationId xmlns:p14="http://schemas.microsoft.com/office/powerpoint/2010/main" val="3149323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Links to BGS vocabularies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46" y="1403350"/>
            <a:ext cx="8113499" cy="3857599"/>
          </a:xfrm>
        </p:spPr>
      </p:pic>
      <p:sp>
        <p:nvSpPr>
          <p:cNvPr id="3" name="TextBox 2"/>
          <p:cNvSpPr txBox="1"/>
          <p:nvPr/>
        </p:nvSpPr>
        <p:spPr>
          <a:xfrm>
            <a:off x="1186505" y="5445224"/>
            <a:ext cx="10197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smtClean="0">
                <a:latin typeface="+mj-lt"/>
              </a:rPr>
              <a:t>JSON documents stored in and queried from a MongoDB document store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341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Lexicon of Named Rock Units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340768"/>
            <a:ext cx="3717456" cy="4342870"/>
          </a:xfrm>
        </p:spPr>
      </p:pic>
      <p:sp>
        <p:nvSpPr>
          <p:cNvPr id="5" name="TextBox 4"/>
          <p:cNvSpPr txBox="1"/>
          <p:nvPr/>
        </p:nvSpPr>
        <p:spPr>
          <a:xfrm>
            <a:off x="6528048" y="1292509"/>
            <a:ext cx="24817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Web-based</a:t>
            </a:r>
          </a:p>
          <a:p>
            <a:pPr algn="l"/>
            <a:endParaRPr lang="en-GB" dirty="0">
              <a:latin typeface="+mj-lt"/>
            </a:endParaRPr>
          </a:p>
          <a:p>
            <a:pPr algn="l"/>
            <a:r>
              <a:rPr lang="en-GB" dirty="0">
                <a:latin typeface="+mj-lt"/>
              </a:rPr>
              <a:t>Human-readable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44190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9577" y="260648"/>
            <a:ext cx="7345437" cy="1142702"/>
          </a:xfrm>
        </p:spPr>
        <p:txBody>
          <a:bodyPr/>
          <a:lstStyle/>
          <a:p>
            <a:r>
              <a:rPr lang="en-GB" dirty="0" smtClean="0"/>
              <a:t>Linked Data Lexicon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9" y="1402214"/>
            <a:ext cx="5587193" cy="4513820"/>
          </a:xfrm>
        </p:spPr>
      </p:pic>
      <p:sp>
        <p:nvSpPr>
          <p:cNvPr id="6" name="TextBox 5"/>
          <p:cNvSpPr txBox="1"/>
          <p:nvPr/>
        </p:nvSpPr>
        <p:spPr>
          <a:xfrm>
            <a:off x="7942183" y="1318934"/>
            <a:ext cx="1754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Web-based</a:t>
            </a:r>
          </a:p>
          <a:p>
            <a:pPr algn="l"/>
            <a:endParaRPr lang="en-GB" dirty="0">
              <a:latin typeface="+mj-lt"/>
            </a:endParaRPr>
          </a:p>
          <a:p>
            <a:pPr algn="l"/>
            <a:r>
              <a:rPr lang="en-GB" dirty="0">
                <a:latin typeface="+mj-lt"/>
              </a:rPr>
              <a:t>Machine-</a:t>
            </a:r>
          </a:p>
          <a:p>
            <a:pPr algn="l"/>
            <a:r>
              <a:rPr lang="en-GB" dirty="0">
                <a:latin typeface="+mj-lt"/>
              </a:rPr>
              <a:t>readable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71508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791" y="-31330"/>
            <a:ext cx="7200900" cy="1143000"/>
          </a:xfrm>
        </p:spPr>
        <p:txBody>
          <a:bodyPr/>
          <a:lstStyle/>
          <a:p>
            <a:r>
              <a:rPr lang="en-GB" sz="3600" dirty="0"/>
              <a:t>“Pompidou Centre” data</a:t>
            </a:r>
            <a:endParaRPr lang="en-GB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9" y="2133600"/>
            <a:ext cx="6296751" cy="3664749"/>
          </a:xfrm>
        </p:spPr>
      </p:pic>
      <p:sp>
        <p:nvSpPr>
          <p:cNvPr id="6" name="Rectangle 5"/>
          <p:cNvSpPr/>
          <p:nvPr/>
        </p:nvSpPr>
        <p:spPr>
          <a:xfrm>
            <a:off x="6294288" y="5798349"/>
            <a:ext cx="24571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+mj-lt"/>
              </a:rPr>
              <a:t>Photo credit: </a:t>
            </a:r>
            <a:r>
              <a:rPr lang="en-GB" sz="1100" dirty="0">
                <a:latin typeface="+mn-lt"/>
              </a:rPr>
              <a:t>copyright Pascal Poggi</a:t>
            </a:r>
          </a:p>
          <a:p>
            <a:endParaRPr lang="en-GB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066965" y="1404058"/>
            <a:ext cx="7969349" cy="459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Data infrastructure is exposed on outside of the structure</a:t>
            </a:r>
            <a:endParaRPr lang="en-GB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6965" y="911615"/>
            <a:ext cx="7908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latin typeface="+mj-lt"/>
              </a:rPr>
              <a:t>A phrase coined by Peter </a:t>
            </a:r>
            <a:r>
              <a:rPr lang="en-GB" sz="2000" dirty="0" err="1">
                <a:latin typeface="+mj-lt"/>
              </a:rPr>
              <a:t>Burnhill</a:t>
            </a:r>
            <a:r>
              <a:rPr lang="en-GB" sz="2000" dirty="0">
                <a:latin typeface="+mj-lt"/>
              </a:rPr>
              <a:t> of EDINA, University of Edinburgh</a:t>
            </a:r>
            <a:endParaRPr lang="en-GB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37507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3502" y="1334686"/>
            <a:ext cx="6985000" cy="3384550"/>
          </a:xfrm>
        </p:spPr>
        <p:txBody>
          <a:bodyPr/>
          <a:lstStyle/>
          <a:p>
            <a:r>
              <a:rPr lang="en-GB" dirty="0" smtClean="0"/>
              <a:t>Interna</a:t>
            </a:r>
            <a:r>
              <a:rPr lang="en-GB" dirty="0"/>
              <a:t>l</a:t>
            </a:r>
            <a:r>
              <a:rPr lang="en-GB" dirty="0" smtClean="0"/>
              <a:t> code:  </a:t>
            </a:r>
            <a:r>
              <a:rPr lang="en-GB" i="1" dirty="0" smtClean="0"/>
              <a:t>CAL</a:t>
            </a:r>
          </a:p>
          <a:p>
            <a:r>
              <a:rPr lang="en-GB" dirty="0" smtClean="0"/>
              <a:t>External code</a:t>
            </a:r>
            <a:r>
              <a:rPr lang="en-GB" dirty="0"/>
              <a:t>: </a:t>
            </a:r>
            <a:r>
              <a:rPr lang="en-GB" i="1" dirty="0">
                <a:hlinkClick r:id="rId2"/>
              </a:rPr>
              <a:t>http://</a:t>
            </a:r>
            <a:r>
              <a:rPr lang="en-GB" i="1" dirty="0" smtClean="0">
                <a:hlinkClick r:id="rId2"/>
              </a:rPr>
              <a:t>data.bgs.ac.uk/id/Lexicon/RockUnit/CAL</a:t>
            </a:r>
            <a:endParaRPr lang="en-GB" i="1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i="1" dirty="0"/>
          </a:p>
        </p:txBody>
      </p:sp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1200151" y="477907"/>
            <a:ext cx="73436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smtClean="0">
                <a:latin typeface="+mj-lt"/>
              </a:rPr>
              <a:t>“Use URIs as names for things”</a:t>
            </a:r>
            <a:endParaRPr lang="en-GB" dirty="0">
              <a:latin typeface="+mj-lt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2063552" y="3212976"/>
            <a:ext cx="2592288" cy="1080120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060111" y="3177104"/>
            <a:ext cx="2880320" cy="1152128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750" y="3523656"/>
            <a:ext cx="15552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err="1">
                <a:latin typeface="+mn-lt"/>
              </a:rPr>
              <a:t>l</a:t>
            </a:r>
            <a:r>
              <a:rPr lang="en-GB" sz="2000" dirty="0" err="1">
                <a:latin typeface="+mn-lt"/>
              </a:rPr>
              <a:t>exicon:CAL</a:t>
            </a:r>
            <a:endParaRPr lang="en-GB" sz="2000" dirty="0">
              <a:latin typeface="+mn-lt"/>
            </a:endParaRPr>
          </a:p>
          <a:p>
            <a:pPr algn="l"/>
            <a:endParaRPr lang="en-GB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4655841" y="3753036"/>
            <a:ext cx="2404271" cy="1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4576693" y="3959768"/>
            <a:ext cx="270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i="1" dirty="0" err="1">
                <a:latin typeface="+mj-lt"/>
              </a:rPr>
              <a:t>lexicon:hasYoungestAge</a:t>
            </a:r>
            <a:endParaRPr lang="en-GB" sz="1800" i="1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73363" y="3522205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latin typeface="+mj-lt"/>
              </a:rPr>
              <a:t>chronology:CG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53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 to other things on the semantic web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 bwMode="auto">
          <a:xfrm>
            <a:off x="191344" y="1379904"/>
            <a:ext cx="6984775" cy="575320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GB" sz="1400" b="1" dirty="0"/>
              <a:t>http://data.bgs.ac.uk/id/Geochronology/Division/C</a:t>
            </a:r>
            <a:endParaRPr lang="en-GB" sz="1400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4871864" y="3064524"/>
            <a:ext cx="6984775" cy="57532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GB" sz="1400" kern="0" dirty="0"/>
          </a:p>
        </p:txBody>
      </p:sp>
      <p:sp>
        <p:nvSpPr>
          <p:cNvPr id="10" name="TextBox 9"/>
          <p:cNvSpPr txBox="1"/>
          <p:nvPr/>
        </p:nvSpPr>
        <p:spPr>
          <a:xfrm>
            <a:off x="6281789" y="3222796"/>
            <a:ext cx="416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 smtClean="0">
                <a:latin typeface="+mj-lt"/>
              </a:rPr>
              <a:t>http://resource.geosciml.org/classifier/ics/ischart/C</a:t>
            </a:r>
            <a:endParaRPr lang="en-GB" sz="1400" dirty="0">
              <a:latin typeface="+mj-lt"/>
            </a:endParaRPr>
          </a:p>
        </p:txBody>
      </p:sp>
      <p:cxnSp>
        <p:nvCxnSpPr>
          <p:cNvPr id="14" name="Straight Arrow Connector 13"/>
          <p:cNvCxnSpPr>
            <a:stCxn id="4" idx="5"/>
          </p:cNvCxnSpPr>
          <p:nvPr/>
        </p:nvCxnSpPr>
        <p:spPr bwMode="auto">
          <a:xfrm>
            <a:off x="6153222" y="1870970"/>
            <a:ext cx="1022897" cy="11935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744072" y="2227572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800" dirty="0" err="1">
                <a:latin typeface="+mj-lt"/>
              </a:rPr>
              <a:t>o</a:t>
            </a:r>
            <a:r>
              <a:rPr lang="en-GB" sz="1800" dirty="0" err="1" smtClean="0">
                <a:latin typeface="+mj-lt"/>
              </a:rPr>
              <a:t>wl:sameAs</a:t>
            </a:r>
            <a:endParaRPr lang="en-GB" sz="1800" dirty="0">
              <a:latin typeface="+mj-lt"/>
            </a:endParaRPr>
          </a:p>
        </p:txBody>
      </p:sp>
      <p:sp>
        <p:nvSpPr>
          <p:cNvPr id="17" name="Content Placeholder 3"/>
          <p:cNvSpPr txBox="1">
            <a:spLocks/>
          </p:cNvSpPr>
          <p:nvPr/>
        </p:nvSpPr>
        <p:spPr bwMode="auto">
          <a:xfrm>
            <a:off x="2508363" y="5013358"/>
            <a:ext cx="5664305" cy="57532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30000"/>
              <a:buChar char="•"/>
              <a:defRPr sz="2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GB" sz="1400" kern="0" dirty="0"/>
              <a:t>http://dbpedia.org/page/Carboniferous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 flipH="1">
            <a:off x="5807968" y="3639844"/>
            <a:ext cx="1728192" cy="13735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Rectangle 20"/>
          <p:cNvSpPr/>
          <p:nvPr/>
        </p:nvSpPr>
        <p:spPr>
          <a:xfrm>
            <a:off x="6466752" y="4326601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GB" sz="1800" dirty="0" err="1">
                <a:latin typeface="+mn-lt"/>
              </a:rPr>
              <a:t>owl:sameAs</a:t>
            </a:r>
            <a:endParaRPr lang="en-GB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921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" y="980728"/>
            <a:ext cx="12141365" cy="515151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536" y="0"/>
            <a:ext cx="9601200" cy="1143000"/>
          </a:xfrm>
        </p:spPr>
        <p:txBody>
          <a:bodyPr/>
          <a:lstStyle/>
          <a:p>
            <a:r>
              <a:rPr lang="en-GB" dirty="0" smtClean="0"/>
              <a:t>Triples all the way down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192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7528" y="260648"/>
            <a:ext cx="7200900" cy="1143000"/>
          </a:xfrm>
        </p:spPr>
        <p:txBody>
          <a:bodyPr/>
          <a:lstStyle/>
          <a:p>
            <a:r>
              <a:rPr lang="en-GB" dirty="0" smtClean="0"/>
              <a:t>Knowledge Graph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216542"/>
            <a:ext cx="4643365" cy="3384550"/>
          </a:xfrm>
        </p:spPr>
      </p:pic>
      <p:sp>
        <p:nvSpPr>
          <p:cNvPr id="6" name="TextBox 5"/>
          <p:cNvSpPr txBox="1"/>
          <p:nvPr/>
        </p:nvSpPr>
        <p:spPr>
          <a:xfrm>
            <a:off x="1831388" y="1378595"/>
            <a:ext cx="7217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Fashionable term for linked data extracted from text</a:t>
            </a:r>
            <a:endParaRPr lang="en-GB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0057" y="2216542"/>
            <a:ext cx="4426212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 smtClean="0">
                <a:latin typeface="+mj-lt"/>
              </a:rPr>
              <a:t>Named entities extracted </a:t>
            </a:r>
            <a:r>
              <a:rPr lang="en-GB" sz="2000" dirty="0">
                <a:latin typeface="+mj-lt"/>
              </a:rPr>
              <a:t>from </a:t>
            </a:r>
            <a:r>
              <a:rPr lang="en-GB" sz="2000" dirty="0" smtClean="0">
                <a:latin typeface="+mj-lt"/>
              </a:rPr>
              <a:t>a BGS</a:t>
            </a:r>
            <a:endParaRPr lang="en-GB" sz="2000" dirty="0">
              <a:latin typeface="+mj-lt"/>
            </a:endParaRPr>
          </a:p>
          <a:p>
            <a:pPr algn="l"/>
            <a:r>
              <a:rPr lang="en-GB" sz="2000" dirty="0">
                <a:latin typeface="+mj-lt"/>
              </a:rPr>
              <a:t>Palaeontology report</a:t>
            </a:r>
          </a:p>
          <a:p>
            <a:pPr algn="l"/>
            <a:endParaRPr lang="en-GB" sz="2000" dirty="0">
              <a:latin typeface="+mj-lt"/>
            </a:endParaRPr>
          </a:p>
          <a:p>
            <a:pPr algn="l"/>
            <a:r>
              <a:rPr lang="en-GB" sz="2000" dirty="0" smtClean="0">
                <a:latin typeface="+mj-lt"/>
              </a:rPr>
              <a:t>Sum of all shortest paths through</a:t>
            </a:r>
          </a:p>
          <a:p>
            <a:pPr algn="l"/>
            <a:r>
              <a:rPr lang="en-GB" sz="2000" dirty="0">
                <a:latin typeface="+mj-lt"/>
              </a:rPr>
              <a:t>a</a:t>
            </a:r>
            <a:r>
              <a:rPr lang="en-GB" sz="2000" dirty="0" smtClean="0">
                <a:latin typeface="+mj-lt"/>
              </a:rPr>
              <a:t> graph of connections </a:t>
            </a:r>
            <a:r>
              <a:rPr lang="en-GB" sz="2000" dirty="0">
                <a:latin typeface="+mj-lt"/>
              </a:rPr>
              <a:t>between</a:t>
            </a:r>
          </a:p>
          <a:p>
            <a:pPr algn="l"/>
            <a:r>
              <a:rPr lang="en-GB" sz="2000" dirty="0">
                <a:latin typeface="+mj-lt"/>
              </a:rPr>
              <a:t>min/max ages of rock types</a:t>
            </a:r>
          </a:p>
          <a:p>
            <a:pPr algn="l"/>
            <a:r>
              <a:rPr lang="en-GB" sz="2000" dirty="0">
                <a:latin typeface="+mj-lt"/>
              </a:rPr>
              <a:t>a</a:t>
            </a:r>
            <a:r>
              <a:rPr lang="en-GB" sz="2000" dirty="0">
                <a:latin typeface="+mj-lt"/>
              </a:rPr>
              <a:t>nd ICS hierarchy of </a:t>
            </a:r>
          </a:p>
          <a:p>
            <a:pPr algn="l"/>
            <a:r>
              <a:rPr lang="en-GB" sz="2000" dirty="0">
                <a:latin typeface="+mj-lt"/>
              </a:rPr>
              <a:t>g</a:t>
            </a:r>
            <a:r>
              <a:rPr lang="en-GB" sz="2000" dirty="0">
                <a:latin typeface="+mj-lt"/>
              </a:rPr>
              <a:t>eochronological eras  </a:t>
            </a:r>
            <a:endParaRPr lang="en-GB" sz="2000" dirty="0" smtClean="0">
              <a:latin typeface="+mj-lt"/>
            </a:endParaRPr>
          </a:p>
          <a:p>
            <a:pPr algn="l"/>
            <a:endParaRPr lang="en-GB" dirty="0">
              <a:latin typeface="+mj-lt"/>
            </a:endParaRPr>
          </a:p>
          <a:p>
            <a:pPr algn="l"/>
            <a:r>
              <a:rPr lang="en-GB" b="1" dirty="0" err="1">
                <a:latin typeface="+mj-lt"/>
              </a:rPr>
              <a:t>r</a:t>
            </a:r>
            <a:r>
              <a:rPr lang="en-GB" b="1" dirty="0" err="1">
                <a:latin typeface="+mj-lt"/>
              </a:rPr>
              <a:t>dflib</a:t>
            </a:r>
            <a:r>
              <a:rPr lang="en-GB" b="1" dirty="0">
                <a:latin typeface="+mj-lt"/>
              </a:rPr>
              <a:t>, </a:t>
            </a:r>
            <a:r>
              <a:rPr lang="en-GB" b="1" dirty="0" err="1">
                <a:latin typeface="+mj-lt"/>
              </a:rPr>
              <a:t>networkx</a:t>
            </a:r>
            <a:r>
              <a:rPr lang="en-GB" b="1" dirty="0">
                <a:latin typeface="+mj-lt"/>
              </a:rPr>
              <a:t>, </a:t>
            </a:r>
            <a:r>
              <a:rPr lang="en-GB" b="1" dirty="0" err="1">
                <a:latin typeface="+mj-lt"/>
              </a:rPr>
              <a:t>matplotlib</a:t>
            </a:r>
            <a:endParaRPr lang="en-GB" b="1" dirty="0">
              <a:latin typeface="+mj-lt"/>
            </a:endParaRPr>
          </a:p>
          <a:p>
            <a:pPr algn="l"/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162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750" y="260648"/>
            <a:ext cx="7200900" cy="1143000"/>
          </a:xfrm>
        </p:spPr>
        <p:txBody>
          <a:bodyPr/>
          <a:lstStyle/>
          <a:p>
            <a:r>
              <a:rPr lang="en-GB" dirty="0" smtClean="0"/>
              <a:t>Is this knowledge?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716760" y="1196752"/>
            <a:ext cx="266451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000" dirty="0">
                <a:latin typeface="+mj-lt"/>
              </a:rPr>
              <a:t>Same process;</a:t>
            </a:r>
          </a:p>
          <a:p>
            <a:pPr algn="l"/>
            <a:endParaRPr lang="en-GB" sz="2000" dirty="0">
              <a:latin typeface="+mj-lt"/>
            </a:endParaRPr>
          </a:p>
          <a:p>
            <a:pPr algn="l"/>
            <a:r>
              <a:rPr lang="en-GB" sz="2000" dirty="0">
                <a:latin typeface="+mj-lt"/>
              </a:rPr>
              <a:t>Graph inferred from </a:t>
            </a:r>
          </a:p>
          <a:p>
            <a:pPr algn="l"/>
            <a:r>
              <a:rPr lang="en-GB" sz="2000" dirty="0">
                <a:latin typeface="+mj-lt"/>
              </a:rPr>
              <a:t>several hundred page</a:t>
            </a:r>
          </a:p>
          <a:p>
            <a:pPr algn="l"/>
            <a:r>
              <a:rPr lang="en-GB" sz="2000" dirty="0">
                <a:latin typeface="+mj-lt"/>
              </a:rPr>
              <a:t>m</a:t>
            </a:r>
            <a:r>
              <a:rPr lang="en-GB" sz="2000" dirty="0">
                <a:latin typeface="+mj-lt"/>
              </a:rPr>
              <a:t>ap sheet memoir</a:t>
            </a:r>
          </a:p>
          <a:p>
            <a:pPr algn="l"/>
            <a:endParaRPr lang="en-GB" sz="2000" dirty="0">
              <a:latin typeface="+mj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9" y="1350423"/>
            <a:ext cx="5740997" cy="4073763"/>
          </a:xfrm>
        </p:spPr>
      </p:pic>
    </p:spTree>
    <p:extLst>
      <p:ext uri="{BB962C8B-B14F-4D97-AF65-F5344CB8AC3E}">
        <p14:creationId xmlns:p14="http://schemas.microsoft.com/office/powerpoint/2010/main" val="1331102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7444" y="301288"/>
            <a:ext cx="7200900" cy="1143000"/>
          </a:xfrm>
        </p:spPr>
        <p:txBody>
          <a:bodyPr/>
          <a:lstStyle/>
          <a:p>
            <a:r>
              <a:rPr lang="en-GB" dirty="0" smtClean="0"/>
              <a:t>Links to other resources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7445" y="1446530"/>
            <a:ext cx="7417569" cy="3537992"/>
          </a:xfrm>
        </p:spPr>
        <p:txBody>
          <a:bodyPr/>
          <a:lstStyle/>
          <a:p>
            <a:r>
              <a:rPr lang="en-GB" dirty="0" smtClean="0"/>
              <a:t>Other kinds of BGS data resources are already linked to the Lexicon and Geochronology</a:t>
            </a:r>
          </a:p>
          <a:p>
            <a:r>
              <a:rPr lang="en-GB" dirty="0" smtClean="0"/>
              <a:t>Thin section imagery, borehole scans</a:t>
            </a:r>
          </a:p>
          <a:p>
            <a:r>
              <a:rPr lang="en-GB" dirty="0" smtClean="0"/>
              <a:t>Deposited datasets have some manually-added tags</a:t>
            </a:r>
          </a:p>
          <a:p>
            <a:r>
              <a:rPr lang="en-GB" dirty="0" smtClean="0"/>
              <a:t>We can automatically add more to new incoming data</a:t>
            </a:r>
          </a:p>
          <a:p>
            <a:r>
              <a:rPr lang="en-GB" dirty="0" smtClean="0"/>
              <a:t>Also a lot of un-mined text content in the Lexicon itself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93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Geosemantics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3553" y="1916832"/>
            <a:ext cx="7345561" cy="3601318"/>
          </a:xfrm>
        </p:spPr>
        <p:txBody>
          <a:bodyPr/>
          <a:lstStyle/>
          <a:p>
            <a:r>
              <a:rPr lang="en-GB" dirty="0" smtClean="0"/>
              <a:t>Natural Language Processing with open source tools</a:t>
            </a:r>
          </a:p>
          <a:p>
            <a:endParaRPr lang="en-GB" dirty="0" smtClean="0"/>
          </a:p>
          <a:p>
            <a:r>
              <a:rPr lang="en-GB" dirty="0" smtClean="0"/>
              <a:t>Named Entity Recognition model from labelled text</a:t>
            </a:r>
          </a:p>
          <a:p>
            <a:endParaRPr lang="en-GB" dirty="0" smtClean="0"/>
          </a:p>
          <a:p>
            <a:r>
              <a:rPr lang="en-GB" dirty="0" smtClean="0"/>
              <a:t>Linked Open Data vocabularies for BGS resources</a:t>
            </a:r>
          </a:p>
          <a:p>
            <a:endParaRPr lang="en-GB" dirty="0"/>
          </a:p>
          <a:p>
            <a:r>
              <a:rPr lang="en-GB" dirty="0" smtClean="0"/>
              <a:t>Classifying relations between Named Entities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0886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6766" y="260648"/>
            <a:ext cx="7200900" cy="1143000"/>
          </a:xfrm>
        </p:spPr>
        <p:txBody>
          <a:bodyPr/>
          <a:lstStyle/>
          <a:p>
            <a:r>
              <a:rPr lang="en-GB" dirty="0" smtClean="0"/>
              <a:t>Other linked resources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532" y="1916832"/>
            <a:ext cx="5884589" cy="4033514"/>
          </a:xfrm>
        </p:spPr>
      </p:pic>
      <p:sp>
        <p:nvSpPr>
          <p:cNvPr id="5" name="TextBox 4"/>
          <p:cNvSpPr txBox="1"/>
          <p:nvPr/>
        </p:nvSpPr>
        <p:spPr>
          <a:xfrm>
            <a:off x="2351585" y="1268761"/>
            <a:ext cx="7630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BGS 3D geological models are linked to the rock units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9717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BGS memoirs – entities visualised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113" y="2133600"/>
            <a:ext cx="7344295" cy="3383632"/>
          </a:xfrm>
        </p:spPr>
        <p:txBody>
          <a:bodyPr/>
          <a:lstStyle/>
          <a:p>
            <a:r>
              <a:rPr lang="en-GB" dirty="0" smtClean="0"/>
              <a:t>We ran the Named Entity Recognition over 60 BGS memoirs in cleaned-up XML format</a:t>
            </a:r>
          </a:p>
          <a:p>
            <a:r>
              <a:rPr lang="en-GB" dirty="0" smtClean="0"/>
              <a:t>We extracted references to Chronostratigraphic terms, to Lexicon of Named Rock Units, and locations</a:t>
            </a:r>
          </a:p>
          <a:p>
            <a:r>
              <a:rPr lang="en-GB" dirty="0" smtClean="0"/>
              <a:t>We also ran a selection of PDF scans of palaeontology reports</a:t>
            </a:r>
          </a:p>
          <a:p>
            <a:r>
              <a:rPr lang="en-GB" dirty="0" smtClean="0"/>
              <a:t>Even with lower-quality OCR the results are promising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018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Geochronology extracted from text 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4" y="1700808"/>
            <a:ext cx="7416303" cy="4420032"/>
          </a:xfrm>
        </p:spPr>
      </p:pic>
    </p:spTree>
    <p:extLst>
      <p:ext uri="{BB962C8B-B14F-4D97-AF65-F5344CB8AC3E}">
        <p14:creationId xmlns:p14="http://schemas.microsoft.com/office/powerpoint/2010/main" val="2743735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Mentions of rock unit types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7" y="1268760"/>
            <a:ext cx="8285941" cy="500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01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1256" y="260350"/>
            <a:ext cx="7833176" cy="1143000"/>
          </a:xfrm>
        </p:spPr>
        <p:txBody>
          <a:bodyPr/>
          <a:lstStyle/>
          <a:p>
            <a:r>
              <a:rPr lang="en-GB" sz="3600" dirty="0"/>
              <a:t>Rock unit types across documents</a:t>
            </a:r>
            <a:endParaRPr lang="en-GB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257" y="1700808"/>
            <a:ext cx="7746613" cy="4320480"/>
          </a:xfrm>
        </p:spPr>
      </p:pic>
    </p:spTree>
    <p:extLst>
      <p:ext uri="{BB962C8B-B14F-4D97-AF65-F5344CB8AC3E}">
        <p14:creationId xmlns:p14="http://schemas.microsoft.com/office/powerpoint/2010/main" val="55455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Memoir overview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434" y="1390804"/>
            <a:ext cx="6261423" cy="4114800"/>
          </a:xfrm>
        </p:spPr>
      </p:pic>
    </p:spTree>
    <p:extLst>
      <p:ext uri="{BB962C8B-B14F-4D97-AF65-F5344CB8AC3E}">
        <p14:creationId xmlns:p14="http://schemas.microsoft.com/office/powerpoint/2010/main" val="838984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Explore references to places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7" y="3834232"/>
            <a:ext cx="4465117" cy="23095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96" y="1403350"/>
            <a:ext cx="4539780" cy="20732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37665" y="1403351"/>
            <a:ext cx="2880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Coordinates found in text: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55812" y="3846735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Place-names </a:t>
            </a:r>
          </a:p>
          <a:p>
            <a:pPr algn="l"/>
            <a:r>
              <a:rPr lang="en-GB" dirty="0">
                <a:latin typeface="+mj-lt"/>
              </a:rPr>
              <a:t>r</a:t>
            </a:r>
            <a:r>
              <a:rPr lang="en-GB" dirty="0">
                <a:latin typeface="+mj-lt"/>
              </a:rPr>
              <a:t>ecognised in text: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0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Correlations between entities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5" y="1124745"/>
            <a:ext cx="5711927" cy="4826121"/>
          </a:xfrm>
        </p:spPr>
      </p:pic>
    </p:spTree>
    <p:extLst>
      <p:ext uri="{BB962C8B-B14F-4D97-AF65-F5344CB8AC3E}">
        <p14:creationId xmlns:p14="http://schemas.microsoft.com/office/powerpoint/2010/main" val="3657905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annotation task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can see co-occurrences of terms but want to know when they are most meaningful</a:t>
            </a:r>
          </a:p>
          <a:p>
            <a:r>
              <a:rPr lang="en-GB" dirty="0" smtClean="0"/>
              <a:t>We want a model classify positive and negative correlations between named entities in sentences</a:t>
            </a:r>
          </a:p>
          <a:p>
            <a:r>
              <a:rPr lang="en-GB" dirty="0" smtClean="0"/>
              <a:t>Natural History Museum in Oslo have done a similar project with excellent results</a:t>
            </a:r>
          </a:p>
          <a:p>
            <a:r>
              <a:rPr lang="en-GB" dirty="0" smtClean="0"/>
              <a:t>Resulting in the ability to infer fossil ages from correlations of taxa with chronostratigraphic names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542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err="1"/>
              <a:t>pybossa</a:t>
            </a:r>
            <a:r>
              <a:rPr lang="en-GB" sz="3600" dirty="0"/>
              <a:t> task to classify relations</a:t>
            </a:r>
            <a:endParaRPr lang="en-GB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56" y="1963534"/>
            <a:ext cx="6432356" cy="3384550"/>
          </a:xfrm>
        </p:spPr>
      </p:pic>
      <p:sp>
        <p:nvSpPr>
          <p:cNvPr id="5" name="TextBox 4"/>
          <p:cNvSpPr txBox="1"/>
          <p:nvPr/>
        </p:nvSpPr>
        <p:spPr>
          <a:xfrm>
            <a:off x="2493429" y="5373217"/>
            <a:ext cx="6655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We will need several annotators to label </a:t>
            </a:r>
          </a:p>
          <a:p>
            <a:pPr algn="l"/>
            <a:r>
              <a:rPr lang="en-GB" dirty="0">
                <a:latin typeface="+mj-lt"/>
              </a:rPr>
              <a:t>several thousand sentences for a decent model</a:t>
            </a:r>
            <a:endParaRPr lang="en-GB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3429" y="1397661"/>
            <a:ext cx="638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pybossa.org - like an open source </a:t>
            </a:r>
            <a:r>
              <a:rPr lang="en-GB" dirty="0" err="1">
                <a:latin typeface="+mj-lt"/>
              </a:rPr>
              <a:t>GalaxyZoo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6937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952" y="692696"/>
            <a:ext cx="4179744" cy="675728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6398" y="121196"/>
            <a:ext cx="7200900" cy="1143000"/>
          </a:xfrm>
        </p:spPr>
        <p:txBody>
          <a:bodyPr/>
          <a:lstStyle/>
          <a:p>
            <a:r>
              <a:rPr lang="en-GB" dirty="0" smtClean="0"/>
              <a:t>Geological Memoirs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919536" y="1556792"/>
            <a:ext cx="3384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The </a:t>
            </a:r>
            <a:r>
              <a:rPr lang="en-GB" dirty="0">
                <a:latin typeface="+mj-lt"/>
              </a:rPr>
              <a:t>memoirs, compiled </a:t>
            </a:r>
            <a:r>
              <a:rPr lang="en-GB" dirty="0">
                <a:latin typeface="+mj-lt"/>
              </a:rPr>
              <a:t>by BGS geologists, date from the late 1890s to present day and provide a comprehensive and detailed account of all aspects of the geology of </a:t>
            </a:r>
            <a:r>
              <a:rPr lang="en-GB" dirty="0">
                <a:latin typeface="+mj-lt"/>
              </a:rPr>
              <a:t>an area.</a:t>
            </a:r>
            <a:r>
              <a:rPr lang="en-GB" dirty="0">
                <a:latin typeface="+mj-l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43360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a </a:t>
            </a:r>
            <a:r>
              <a:rPr lang="en-GB" dirty="0" err="1" smtClean="0"/>
              <a:t>TextCategorizer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NHM in Oslo built with own classification model</a:t>
            </a:r>
          </a:p>
          <a:p>
            <a:r>
              <a:rPr lang="en-GB" dirty="0" smtClean="0"/>
              <a:t>Feeding </a:t>
            </a:r>
            <a:r>
              <a:rPr lang="en-GB" dirty="0" err="1" smtClean="0"/>
              <a:t>skipgram</a:t>
            </a:r>
            <a:r>
              <a:rPr lang="en-GB" dirty="0" smtClean="0"/>
              <a:t> word </a:t>
            </a:r>
            <a:r>
              <a:rPr lang="en-GB" dirty="0" err="1" smtClean="0"/>
              <a:t>embeddings</a:t>
            </a:r>
            <a:r>
              <a:rPr lang="en-GB" dirty="0" smtClean="0"/>
              <a:t> from </a:t>
            </a:r>
            <a:r>
              <a:rPr lang="en-GB" dirty="0" err="1" smtClean="0"/>
              <a:t>fasttext</a:t>
            </a:r>
            <a:r>
              <a:rPr lang="en-GB" dirty="0"/>
              <a:t> </a:t>
            </a:r>
            <a:r>
              <a:rPr lang="en-GB" dirty="0" smtClean="0"/>
              <a:t>into an LSTM created with </a:t>
            </a:r>
            <a:r>
              <a:rPr lang="en-GB" dirty="0" err="1" smtClean="0"/>
              <a:t>scikit</a:t>
            </a:r>
            <a:r>
              <a:rPr lang="en-GB" dirty="0" smtClean="0"/>
              <a:t>-learn</a:t>
            </a:r>
          </a:p>
          <a:p>
            <a:r>
              <a:rPr lang="en-GB" dirty="0" smtClean="0"/>
              <a:t>We are planning to start with the </a:t>
            </a:r>
            <a:r>
              <a:rPr lang="en-GB" dirty="0" err="1" smtClean="0"/>
              <a:t>TextCategorizer</a:t>
            </a:r>
            <a:r>
              <a:rPr lang="en-GB" dirty="0"/>
              <a:t> </a:t>
            </a:r>
            <a:r>
              <a:rPr lang="en-GB" dirty="0" smtClean="0"/>
              <a:t>package in spacy.io and work from there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7374056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Extracting tables and figures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403350"/>
            <a:ext cx="7848872" cy="3753842"/>
          </a:xfrm>
        </p:spPr>
        <p:txBody>
          <a:bodyPr/>
          <a:lstStyle/>
          <a:p>
            <a:r>
              <a:rPr lang="en-GB" dirty="0" err="1" smtClean="0"/>
              <a:t>GeoDeepDive</a:t>
            </a:r>
            <a:r>
              <a:rPr lang="en-GB" dirty="0" smtClean="0"/>
              <a:t> is a project at University of Madison, Wisconsin, US</a:t>
            </a:r>
          </a:p>
          <a:p>
            <a:r>
              <a:rPr lang="en-GB" dirty="0" err="1" smtClean="0"/>
              <a:t>GeoDeepDive</a:t>
            </a:r>
            <a:r>
              <a:rPr lang="en-GB" dirty="0" smtClean="0"/>
              <a:t> searches mainly journal publications but holds some geological survey archives</a:t>
            </a:r>
          </a:p>
          <a:p>
            <a:r>
              <a:rPr lang="en-GB" dirty="0" smtClean="0"/>
              <a:t>With Stanford </a:t>
            </a:r>
            <a:r>
              <a:rPr lang="en-GB" dirty="0" err="1" smtClean="0"/>
              <a:t>CoreNLP</a:t>
            </a:r>
            <a:r>
              <a:rPr lang="en-GB" dirty="0" smtClean="0"/>
              <a:t> with Tesseract OCR they scan and analyse millions of short publications</a:t>
            </a:r>
          </a:p>
          <a:p>
            <a:r>
              <a:rPr lang="en-GB" dirty="0" err="1" smtClean="0"/>
              <a:t>Blackstack</a:t>
            </a:r>
            <a:r>
              <a:rPr lang="en-GB" dirty="0" smtClean="0"/>
              <a:t> is a new component of the </a:t>
            </a:r>
            <a:r>
              <a:rPr lang="en-GB" dirty="0" err="1" smtClean="0"/>
              <a:t>GeoDeepDive</a:t>
            </a:r>
            <a:r>
              <a:rPr lang="en-GB" dirty="0" smtClean="0"/>
              <a:t> project which takes a machine learning approach to identifying figures, maps and tables</a:t>
            </a:r>
          </a:p>
          <a:p>
            <a:r>
              <a:rPr lang="en-GB" dirty="0" smtClean="0"/>
              <a:t>It’s a work in progress!</a:t>
            </a:r>
            <a:endParaRPr lang="en-GB" dirty="0"/>
          </a:p>
          <a:p>
            <a:r>
              <a:rPr lang="en-GB" dirty="0" smtClean="0">
                <a:hlinkClick r:id="rId2"/>
              </a:rPr>
              <a:t>https://geodeepdive.org</a:t>
            </a:r>
            <a:endParaRPr lang="en-GB" dirty="0" smtClean="0"/>
          </a:p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github.com/UW-Deepdive-Infrastructure/blackstack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512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113" y="1410226"/>
            <a:ext cx="6985000" cy="3384550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/>
              <a:t>“You have to have a human in the loop;</a:t>
            </a:r>
            <a:r>
              <a:rPr lang="en-GB" sz="2400" dirty="0"/>
              <a:t> </a:t>
            </a:r>
            <a:r>
              <a:rPr lang="en-GB" sz="2400" dirty="0"/>
              <a:t>what matters is where you put the human in the loop”</a:t>
            </a:r>
          </a:p>
          <a:p>
            <a:pPr>
              <a:buFontTx/>
              <a:buChar char="-"/>
            </a:pPr>
            <a:r>
              <a:rPr lang="en-GB" sz="1800" i="1" dirty="0"/>
              <a:t>Claire Grover, Language Technology Group, University of Edinburgh</a:t>
            </a:r>
          </a:p>
          <a:p>
            <a:pPr>
              <a:buFontTx/>
              <a:buChar char="-"/>
            </a:pPr>
            <a:endParaRPr lang="en-GB" sz="1800" i="1" dirty="0"/>
          </a:p>
          <a:p>
            <a:r>
              <a:rPr lang="en-GB" sz="1800" dirty="0"/>
              <a:t>NER tools are accessible without NLP expertise</a:t>
            </a:r>
          </a:p>
          <a:p>
            <a:r>
              <a:rPr lang="en-GB" sz="1800" dirty="0"/>
              <a:t>Semantic web is reviving with a simpler approach </a:t>
            </a:r>
          </a:p>
          <a:p>
            <a:r>
              <a:rPr lang="en-GB" sz="1800" dirty="0"/>
              <a:t>Potential to generate scientific discoveries…</a:t>
            </a:r>
          </a:p>
          <a:p>
            <a:r>
              <a:rPr lang="en-GB" sz="1800" dirty="0"/>
              <a:t>… but are we often discovering the obvious?</a:t>
            </a:r>
          </a:p>
          <a:p>
            <a:pPr marL="0" indent="0">
              <a:buNone/>
            </a:pPr>
            <a:endParaRPr lang="en-GB" sz="1800" i="1" dirty="0"/>
          </a:p>
          <a:p>
            <a:pPr marL="0" indent="0">
              <a:buNone/>
            </a:pPr>
            <a:endParaRPr lang="en-GB" sz="1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228002" y="4782180"/>
            <a:ext cx="59282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 err="1">
                <a:latin typeface="+mj-lt"/>
              </a:rPr>
              <a:t>Geosemantics</a:t>
            </a:r>
            <a:r>
              <a:rPr lang="en-GB" dirty="0">
                <a:latin typeface="+mj-lt"/>
              </a:rPr>
              <a:t> at BGS Informatics</a:t>
            </a:r>
          </a:p>
          <a:p>
            <a:pPr algn="l"/>
            <a:r>
              <a:rPr lang="en-GB" sz="2000" dirty="0">
                <a:latin typeface="+mj-lt"/>
              </a:rPr>
              <a:t>Project leader: Rachel Heaven: reh@bgs.ac.uk</a:t>
            </a:r>
            <a:endParaRPr lang="en-GB" sz="2000" dirty="0">
              <a:latin typeface="+mj-lt"/>
            </a:endParaRPr>
          </a:p>
          <a:p>
            <a:pPr algn="l"/>
            <a:r>
              <a:rPr lang="en-GB" sz="2000" dirty="0">
                <a:latin typeface="+mj-lt"/>
              </a:rPr>
              <a:t>PhD student: Ike Nkisi-Orji: </a:t>
            </a:r>
            <a:r>
              <a:rPr lang="en-GB" sz="2000" dirty="0">
                <a:latin typeface="+mn-lt"/>
              </a:rPr>
              <a:t>i.o.nkisi-orji@rgu.ac.uk</a:t>
            </a:r>
            <a:endParaRPr lang="en-GB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5204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804103"/>
            <a:ext cx="4289084" cy="546491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Geological memoirs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279577" y="1700808"/>
            <a:ext cx="35283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Scanned texts processed with optical character recognition software have been corrected by hand and annotated with identifiers for other BGS data (borehole logs, core samples)</a:t>
            </a:r>
          </a:p>
        </p:txBody>
      </p:sp>
    </p:spTree>
    <p:extLst>
      <p:ext uri="{BB962C8B-B14F-4D97-AF65-F5344CB8AC3E}">
        <p14:creationId xmlns:p14="http://schemas.microsoft.com/office/powerpoint/2010/main" val="280045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1544" y="332656"/>
            <a:ext cx="7200900" cy="1143000"/>
          </a:xfrm>
        </p:spPr>
        <p:txBody>
          <a:bodyPr/>
          <a:lstStyle/>
          <a:p>
            <a:r>
              <a:rPr lang="en-GB" dirty="0" err="1" smtClean="0"/>
              <a:t>Textbase</a:t>
            </a:r>
            <a:r>
              <a:rPr lang="en-GB" dirty="0" smtClean="0"/>
              <a:t> 2000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1" y="2852936"/>
            <a:ext cx="5194145" cy="3456558"/>
          </a:xfrm>
        </p:spPr>
      </p:pic>
      <p:sp>
        <p:nvSpPr>
          <p:cNvPr id="5" name="TextBox 4"/>
          <p:cNvSpPr txBox="1"/>
          <p:nvPr/>
        </p:nvSpPr>
        <p:spPr>
          <a:xfrm>
            <a:off x="1996128" y="1488273"/>
            <a:ext cx="7992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In the early 2000s, BGS ran a small project converting 30 regional reports including memoirs into XML using Word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0204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Textbase</a:t>
            </a:r>
            <a:r>
              <a:rPr lang="en-GB" dirty="0" smtClean="0"/>
              <a:t> 2000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484784"/>
            <a:ext cx="3779848" cy="2469094"/>
          </a:xfrm>
        </p:spPr>
      </p:pic>
      <p:sp>
        <p:nvSpPr>
          <p:cNvPr id="5" name="TextBox 4"/>
          <p:cNvSpPr txBox="1"/>
          <p:nvPr/>
        </p:nvSpPr>
        <p:spPr>
          <a:xfrm>
            <a:off x="1991544" y="1628800"/>
            <a:ext cx="3816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This earlier project added not just syntactic information about the layout of the document, but also some semantic information, labelling words and phrases and linking them to BGS controlled vocabularies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9186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Textbase</a:t>
            </a:r>
            <a:r>
              <a:rPr lang="en-GB" dirty="0" smtClean="0"/>
              <a:t> 2000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From these manually-created annotations we extracted 2500 sentences </a:t>
            </a:r>
          </a:p>
          <a:p>
            <a:r>
              <a:rPr lang="en-GB" dirty="0" smtClean="0"/>
              <a:t>Every term found in the BGS Lexicon of Named Rock units is labelled LEXICON</a:t>
            </a:r>
          </a:p>
          <a:p>
            <a:r>
              <a:rPr lang="en-GB" dirty="0" smtClean="0"/>
              <a:t>Every reference to a geochronological or chronostratigraphic term is labelled CHRONOSTRAT</a:t>
            </a:r>
          </a:p>
          <a:p>
            <a:r>
              <a:rPr lang="en-GB" dirty="0" smtClean="0"/>
              <a:t>We used this data to train a custom Named Entity Recognition model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917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635" y="125760"/>
            <a:ext cx="7200900" cy="1143000"/>
          </a:xfrm>
        </p:spPr>
        <p:txBody>
          <a:bodyPr/>
          <a:lstStyle/>
          <a:p>
            <a:r>
              <a:rPr lang="en-GB" dirty="0" smtClean="0"/>
              <a:t>Stanford </a:t>
            </a:r>
            <a:r>
              <a:rPr lang="en-GB" dirty="0" err="1" smtClean="0"/>
              <a:t>CoreNLP</a:t>
            </a:r>
            <a:r>
              <a:rPr lang="en-GB" dirty="0" smtClean="0"/>
              <a:t> NER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Basic output w/o our vocabularies added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492" y="1268760"/>
            <a:ext cx="7872142" cy="38331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66908" y="5287318"/>
            <a:ext cx="7762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>
                <a:latin typeface="+mj-lt"/>
              </a:rPr>
              <a:t>Named Entity Recognition (NER) with default </a:t>
            </a:r>
            <a:r>
              <a:rPr lang="en-GB" dirty="0" err="1">
                <a:latin typeface="+mj-lt"/>
              </a:rPr>
              <a:t>CoreNLP</a:t>
            </a:r>
            <a:r>
              <a:rPr lang="en-GB" dirty="0">
                <a:latin typeface="+mj-lt"/>
              </a:rPr>
              <a:t> 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149835"/>
      </p:ext>
    </p:extLst>
  </p:cSld>
  <p:clrMapOvr>
    <a:masterClrMapping/>
  </p:clrMapOvr>
</p:sld>
</file>

<file path=ppt/theme/theme1.xml><?xml version="1.0" encoding="utf-8"?>
<a:theme xmlns:a="http://schemas.openxmlformats.org/drawingml/2006/main" name="NEW BGSwelsh template 2012">
  <a:themeElements>
    <a:clrScheme name="New BGS template_2009 9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990099"/>
      </a:hlink>
      <a:folHlink>
        <a:srgbClr val="990099"/>
      </a:folHlink>
    </a:clrScheme>
    <a:fontScheme name="New BGS template_200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>
          <a:solidFill>
            <a:srgbClr val="FF0000"/>
          </a:solidFill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dirty="0">
            <a:latin typeface="+mj-lt"/>
          </a:defRPr>
        </a:defPPr>
      </a:lstStyle>
    </a:txDef>
  </a:objectDefaults>
  <a:extraClrSchemeLst>
    <a:extraClrScheme>
      <a:clrScheme name="New BGS template_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w BGS template_2009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99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w BGS template_2009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990099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.potx" id="{834BFE2B-5D89-4C4E-BC42-4A9D7A4AF4A3}" vid="{553FB678-B93D-4775-8091-D11F5AE3A4B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BGS template 2018</Template>
  <TotalTime>3952</TotalTime>
  <Words>1066</Words>
  <Application>Microsoft Office PowerPoint</Application>
  <PresentationFormat>Widescreen</PresentationFormat>
  <Paragraphs>155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Courier New</vt:lpstr>
      <vt:lpstr>Times New Roman</vt:lpstr>
      <vt:lpstr>NEW BGSwelsh template 2012</vt:lpstr>
      <vt:lpstr>Geosemantics: Text Mining and Linked Data at the British Geological Survey</vt:lpstr>
      <vt:lpstr>British Geological Survey (BGS) </vt:lpstr>
      <vt:lpstr>Geosemantics</vt:lpstr>
      <vt:lpstr>Geological Memoirs</vt:lpstr>
      <vt:lpstr>Geological memoirs</vt:lpstr>
      <vt:lpstr>Textbase 2000</vt:lpstr>
      <vt:lpstr>Textbase 2000</vt:lpstr>
      <vt:lpstr>Textbase 2000</vt:lpstr>
      <vt:lpstr>Stanford CoreNLP NER</vt:lpstr>
      <vt:lpstr>CoreNLP training data - sample</vt:lpstr>
      <vt:lpstr>Train NER model with CRFClassifier</vt:lpstr>
      <vt:lpstr>Custom NER for CoreNLP</vt:lpstr>
      <vt:lpstr>Adding additional vocabularies</vt:lpstr>
      <vt:lpstr>Rule-based approach using parts of speech</vt:lpstr>
      <vt:lpstr>Or use manually extracted entities to recreate labelled sentences</vt:lpstr>
      <vt:lpstr>Alternatives to CoreNLP</vt:lpstr>
      <vt:lpstr>Alternatives to CoreNLP</vt:lpstr>
      <vt:lpstr>Image captions derived from sheet memoirs</vt:lpstr>
      <vt:lpstr>Entities found with CoreNLP</vt:lpstr>
      <vt:lpstr>Links to BGS vocabularies</vt:lpstr>
      <vt:lpstr>Lexicon of Named Rock Units</vt:lpstr>
      <vt:lpstr>Linked Data Lexicon</vt:lpstr>
      <vt:lpstr>“Pompidou Centre” data</vt:lpstr>
      <vt:lpstr>“Use URIs as names for things”</vt:lpstr>
      <vt:lpstr>Link to other things on the semantic web</vt:lpstr>
      <vt:lpstr>Triples all the way down</vt:lpstr>
      <vt:lpstr>Knowledge Graph</vt:lpstr>
      <vt:lpstr>Is this knowledge?</vt:lpstr>
      <vt:lpstr>Links to other resources</vt:lpstr>
      <vt:lpstr>Other linked resources</vt:lpstr>
      <vt:lpstr>BGS memoirs – entities visualised</vt:lpstr>
      <vt:lpstr>Geochronology extracted from text </vt:lpstr>
      <vt:lpstr>Mentions of rock unit types</vt:lpstr>
      <vt:lpstr>Rock unit types across documents</vt:lpstr>
      <vt:lpstr>Memoir overview</vt:lpstr>
      <vt:lpstr>Explore references to places</vt:lpstr>
      <vt:lpstr>Correlations between entities</vt:lpstr>
      <vt:lpstr>Next annotation task</vt:lpstr>
      <vt:lpstr>pybossa task to classify relations</vt:lpstr>
      <vt:lpstr>Training a TextCategorizer</vt:lpstr>
      <vt:lpstr>Extracting tables and figures</vt:lpstr>
      <vt:lpstr>Conclusions</vt:lpstr>
    </vt:vector>
  </TitlesOfParts>
  <Manager>Ian Jackson</Manager>
  <Company>The British Geological Survey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Geosemantics at BGS</dc:title>
  <dc:creator>Walsh, Joanna</dc:creator>
  <cp:lastModifiedBy>Walsh, Joanna</cp:lastModifiedBy>
  <cp:revision>44</cp:revision>
  <cp:lastPrinted>2000-04-13T10:01:09Z</cp:lastPrinted>
  <dcterms:created xsi:type="dcterms:W3CDTF">2018-08-15T08:17:09Z</dcterms:created>
  <dcterms:modified xsi:type="dcterms:W3CDTF">2018-09-12T02:40:37Z</dcterms:modified>
</cp:coreProperties>
</file>